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8" r:id="rId4"/>
    <p:sldId id="259" r:id="rId5"/>
    <p:sldId id="260" r:id="rId6"/>
    <p:sldId id="262" r:id="rId8"/>
    <p:sldId id="287" r:id="rId9"/>
    <p:sldId id="288" r:id="rId10"/>
    <p:sldId id="297" r:id="rId11"/>
    <p:sldId id="314" r:id="rId12"/>
    <p:sldId id="279" r:id="rId13"/>
    <p:sldId id="299" r:id="rId14"/>
    <p:sldId id="315" r:id="rId15"/>
    <p:sldId id="277" r:id="rId16"/>
    <p:sldId id="292" r:id="rId17"/>
    <p:sldId id="310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3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design from seniror 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reference </a:t>
            </a:r>
            <a:r>
              <a:rPr lang="en-US" altLang="zh-CN"/>
              <a:t>report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abstract report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Research direction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 altLang="zh-CN"/>
              <a:t>Since the ground-fixed 6DOF device can represent the </a:t>
            </a:r>
            <a:r>
              <a:rPr lang="en-US" altLang="zh-CN">
                <a:sym typeface="+mn-ea"/>
              </a:rPr>
              <a:t>translation </a:t>
            </a:r>
            <a:r>
              <a:rPr lang="en-US" altLang="zh-CN"/>
              <a:t>and rotation of a moving object, whether the </a:t>
            </a:r>
            <a:r>
              <a:rPr lang="en-US" altLang="zh-CN">
                <a:sym typeface="+mn-ea"/>
              </a:rPr>
              <a:t>ungrounded handheld </a:t>
            </a:r>
            <a:r>
              <a:rPr lang="en-US" altLang="zh-CN"/>
              <a:t>haptic device that can show the same information ?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As such a device does not exist, study from step1, whether the </a:t>
            </a:r>
            <a:r>
              <a:rPr lang="en-US" altLang="zh-CN">
                <a:sym typeface="+mn-ea"/>
              </a:rPr>
              <a:t>ungrounded handheld </a:t>
            </a:r>
            <a:r>
              <a:rPr lang="en-US" altLang="zh-CN">
                <a:sym typeface="+mn-ea"/>
              </a:rPr>
              <a:t>haptic device that can show the translation information in 1 Dof.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how to design it and prove it ?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</a:t>
            </a:r>
            <a:r>
              <a:rPr lang="zh-CN" altLang="en-US"/>
              <a:t>ain testing scenarios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U</a:t>
            </a:r>
            <a:r>
              <a:rPr lang="zh-CN" altLang="en-US"/>
              <a:t>s</a:t>
            </a:r>
            <a:r>
              <a:rPr lang="en-US" altLang="zh-CN"/>
              <a:t>ing</a:t>
            </a:r>
            <a:r>
              <a:rPr lang="zh-CN" altLang="en-US"/>
              <a:t> Unity and Arduino to create a haptic device that can provide 2 degrees of freedom (2DOF) feedback and apply it to simulate driving. The device will utilize the rotation of servos to express the</a:t>
            </a:r>
            <a:r>
              <a:rPr lang="en-US" altLang="zh-CN"/>
              <a:t> </a:t>
            </a:r>
            <a:r>
              <a:rPr lang="zh-CN" altLang="en-US"/>
              <a:t>displacement vectors</a:t>
            </a:r>
            <a:r>
              <a:rPr lang="en-US" altLang="zh-CN"/>
              <a:t> of the car</a:t>
            </a:r>
            <a:r>
              <a:rPr lang="zh-CN" altLang="en-US"/>
              <a:t>.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methods-1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Handheld controller,</a:t>
            </a:r>
            <a:r>
              <a:rPr lang="en-US" altLang="zh-CN"/>
              <a:t> </a:t>
            </a:r>
            <a:r>
              <a:rPr lang="zh-CN" altLang="en-US"/>
              <a:t>set </a:t>
            </a:r>
            <a:r>
              <a:rPr lang="en-US" altLang="zh-CN"/>
              <a:t>some belt-winding wheel </a:t>
            </a:r>
            <a:r>
              <a:rPr lang="zh-CN" altLang="en-US"/>
              <a:t>structure</a:t>
            </a:r>
            <a:r>
              <a:rPr lang="en-US" altLang="zh-CN"/>
              <a:t> in the center part</a:t>
            </a:r>
            <a:r>
              <a:rPr lang="zh-CN" altLang="en-US"/>
              <a:t>,</a:t>
            </a:r>
            <a:r>
              <a:rPr lang="en-US" altLang="zh-CN"/>
              <a:t> and the user can feel the motion state of the object by touching these wheels by hand</a:t>
            </a:r>
            <a:r>
              <a:rPr lang="en-US" altLang="en-US"/>
              <a:t>,</a:t>
            </a:r>
            <a:r>
              <a:rPr lang="zh-CN" altLang="en-US"/>
              <a:t>the goal is </a:t>
            </a:r>
            <a:r>
              <a:rPr lang="en-US" altLang="zh-CN"/>
              <a:t>to set </a:t>
            </a:r>
            <a:r>
              <a:rPr lang="zh-CN" altLang="en-US"/>
              <a:t>3</a:t>
            </a:r>
            <a:r>
              <a:rPr lang="en-US" altLang="zh-CN"/>
              <a:t> wheels</a:t>
            </a:r>
            <a:r>
              <a:rPr lang="zh-CN" altLang="en-US"/>
              <a:t> to achieve 3dof</a:t>
            </a:r>
            <a:r>
              <a:rPr lang="en-US" altLang="zh-CN"/>
              <a:t> feedback including</a:t>
            </a:r>
            <a:r>
              <a:rPr lang="zh-CN" altLang="zh-CN"/>
              <a:t> </a:t>
            </a:r>
            <a:r>
              <a:rPr lang="en-US" altLang="zh-CN"/>
              <a:t>front and back</a:t>
            </a:r>
            <a:r>
              <a:rPr lang="zh-CN" altLang="en-US"/>
              <a:t>, left and right, up and down</a:t>
            </a:r>
            <a:r>
              <a:rPr lang="en-US" altLang="zh-CN"/>
              <a:t>.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3410" y="3545840"/>
            <a:ext cx="2520000" cy="2520000"/>
          </a:xfrm>
          <a:prstGeom prst="rect">
            <a:avLst/>
          </a:prstGeom>
        </p:spPr>
      </p:pic>
      <p:pic>
        <p:nvPicPr>
          <p:cNvPr id="6" name="图片 5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3545840"/>
            <a:ext cx="2516967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methods-2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A large number of </a:t>
            </a:r>
            <a:r>
              <a:rPr lang="en-US"/>
              <a:t>haptic motor </a:t>
            </a:r>
            <a:r>
              <a:t>are used in superposition, and the full range of feedback or series structure can simulate the whole process of linear motion</a:t>
            </a:r>
            <a:r>
              <a:rPr lang="en-US"/>
              <a:t>.</a:t>
            </a:r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8955" y="3636010"/>
            <a:ext cx="3606800" cy="2541270"/>
          </a:xfrm>
          <a:prstGeom prst="rect">
            <a:avLst/>
          </a:prstGeom>
        </p:spPr>
      </p:pic>
      <p:pic>
        <p:nvPicPr>
          <p:cNvPr id="8" name="图片 7" descr="0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840" y="3657600"/>
            <a:ext cx="4196080" cy="25196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prototype-video</a:t>
            </a: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3920" y="2131060"/>
            <a:ext cx="4822825" cy="37414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PA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739890" cy="4351655"/>
          </a:xfrm>
        </p:spPr>
        <p:txBody>
          <a:bodyPr/>
          <a:p>
            <a:r>
              <a:rPr lang="en-US" altLang="zh-CN">
                <a:sym typeface="+mn-ea"/>
              </a:rPr>
              <a:t>&gt;	“Can I Touch This?”: Survey of Virtual Reality Interactions via Haptic Solutions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6" name="图片 5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45" y="2805430"/>
            <a:ext cx="5715000" cy="337185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86360"/>
            <a:ext cx="10515600" cy="1325563"/>
          </a:xfrm>
        </p:spPr>
        <p:txBody>
          <a:bodyPr/>
          <a:p>
            <a:r>
              <a:rPr lang="en-US" altLang="zh-CN">
                <a:sym typeface="+mn-ea"/>
              </a:rPr>
              <a:t>catalog by PA model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4865" y="894715"/>
            <a:ext cx="5462270" cy="528256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00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40200" y="528955"/>
            <a:ext cx="7537450" cy="580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catalog by keywords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483610" cy="4351655"/>
          </a:xfrm>
        </p:spPr>
        <p:txBody>
          <a:bodyPr/>
          <a:p>
            <a:pPr marL="0" indent="0">
              <a:buNone/>
            </a:pPr>
            <a:r>
              <a:rPr lang="zh-CN" altLang="en-US" sz="2000"/>
              <a:t>criteria：</a:t>
            </a:r>
            <a:endParaRPr lang="zh-CN" altLang="en-US" sz="2000"/>
          </a:p>
          <a:p>
            <a:r>
              <a:rPr lang="en-US" altLang="zh-CN" sz="2000"/>
              <a:t>keyword</a:t>
            </a:r>
            <a:endParaRPr lang="en-US" altLang="zh-CN" sz="2000"/>
          </a:p>
          <a:p>
            <a:r>
              <a:rPr lang="en-US" altLang="zh-CN" sz="2000"/>
              <a:t>abstract &amp; introduction</a:t>
            </a:r>
            <a:endParaRPr lang="en-US" altLang="zh-CN" sz="2000"/>
          </a:p>
          <a:p>
            <a:r>
              <a:rPr lang="en-US" altLang="zh-CN" sz="2000"/>
              <a:t>compared to others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1600"/>
              <a:t>*Not classified to the category when it is not mentioned the concept.</a:t>
            </a:r>
            <a:endParaRPr lang="en-US" altLang="zh-CN" sz="16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catalog by research object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0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2937510"/>
            <a:ext cx="3343522" cy="32400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001"/>
          <p:cNvPicPr>
            <a:picLocks noChangeAspect="1"/>
          </p:cNvPicPr>
          <p:nvPr/>
        </p:nvPicPr>
        <p:blipFill>
          <a:blip r:embed="rId2"/>
          <a:srcRect l="3115" r="3115"/>
          <a:stretch>
            <a:fillRect/>
          </a:stretch>
        </p:blipFill>
        <p:spPr>
          <a:xfrm>
            <a:off x="5952832" y="1321435"/>
            <a:ext cx="5400000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research trends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literature_mapping_OP"/>
          <p:cNvPicPr>
            <a:picLocks noChangeAspect="1"/>
          </p:cNvPicPr>
          <p:nvPr/>
        </p:nvPicPr>
        <p:blipFill>
          <a:blip r:embed="rId1"/>
          <a:srcRect l="4552" t="7032" r="7339" b="49147"/>
          <a:stretch>
            <a:fillRect/>
          </a:stretch>
        </p:blipFill>
        <p:spPr>
          <a:xfrm>
            <a:off x="654050" y="3032125"/>
            <a:ext cx="5497830" cy="2700020"/>
          </a:xfrm>
          <a:prstGeom prst="rect">
            <a:avLst/>
          </a:prstGeom>
        </p:spPr>
      </p:pic>
      <p:pic>
        <p:nvPicPr>
          <p:cNvPr id="7" name="图片 6" descr="literature_mapping_O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4552" t="50564" r="7339" b="5327"/>
          <a:stretch>
            <a:fillRect/>
          </a:stretch>
        </p:blipFill>
        <p:spPr>
          <a:xfrm>
            <a:off x="6096000" y="3118485"/>
            <a:ext cx="5497830" cy="271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study case</a:t>
            </a: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783080"/>
            <a:ext cx="10354945" cy="45732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motion state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no specific definition of </a:t>
            </a:r>
            <a:r>
              <a:rPr lang="zh-CN" altLang="en-US" i="1"/>
              <a:t>motion</a:t>
            </a:r>
            <a:endParaRPr lang="zh-CN" altLang="en-US"/>
          </a:p>
          <a:p>
            <a:r>
              <a:rPr lang="en-US" altLang="zh-CN"/>
              <a:t>avatar </a:t>
            </a:r>
            <a:r>
              <a:rPr lang="zh-CN" altLang="en-US"/>
              <a:t>target：</a:t>
            </a:r>
            <a:r>
              <a:rPr lang="en-US" altLang="zh-CN"/>
              <a:t>apartment </a:t>
            </a:r>
            <a:r>
              <a:rPr lang="en-US" altLang="zh-CN"/>
              <a:t>movement, self movement</a:t>
            </a:r>
            <a:endParaRPr lang="en-US" altLang="zh-CN"/>
          </a:p>
          <a:p>
            <a:r>
              <a:rPr lang="en-US" altLang="zh-CN"/>
              <a:t>object target</a:t>
            </a:r>
            <a:r>
              <a:rPr lang="zh-CN" altLang="en-US"/>
              <a:t>：</a:t>
            </a:r>
            <a:r>
              <a:rPr lang="en-US" altLang="zh-CN"/>
              <a:t>motion state, </a:t>
            </a:r>
            <a:r>
              <a:rPr lang="en-US" altLang="zh-CN">
                <a:sym typeface="+mn-ea"/>
              </a:rPr>
              <a:t>6 dof info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r>
              <a:rPr lang="en-US" altLang="zh-CN"/>
              <a:t>potential functions: displacement,navigation,locamotion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self-motion</a:t>
            </a:r>
            <a:endParaRPr lang="en-US" altLang="zh-CN"/>
          </a:p>
        </p:txBody>
      </p:sp>
      <p:pic>
        <p:nvPicPr>
          <p:cNvPr id="5" name="内容占位符 4" descr="捕获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1625" y="2004695"/>
            <a:ext cx="6858000" cy="435165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捕获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625" y="1691005"/>
            <a:ext cx="4749800" cy="47053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  <p:tag name="KSO_WM_UNIT_PLACING_PICTURE_USER_VIEWPORT" val="{&quot;height&quot;:8368,&quot;width&quot;:10874}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COMMONDATA" val="eyJoZGlkIjoiMDUxNmI3MmNlMTUzZmFlYWRkMzZiODllNGFkN2EyMDUifQ=="/>
  <p:tag name="KSO_WPP_MARK_KEY" val="98a04dc9-d6d1-41ce-8942-cdc60db07fb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1639</Words>
  <Application>WPS 演示</Application>
  <PresentationFormat>宽屏</PresentationFormat>
  <Paragraphs>91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Arial</vt:lpstr>
      <vt:lpstr>SimSun</vt:lpstr>
      <vt:lpstr>Wingdings</vt:lpstr>
      <vt:lpstr>Calibri</vt:lpstr>
      <vt:lpstr>Microsoft YaHei</vt:lpstr>
      <vt:lpstr>Arial Unicode MS</vt:lpstr>
      <vt:lpstr>Office 主题</vt:lpstr>
      <vt:lpstr>reference report</vt:lpstr>
      <vt:lpstr>PA model</vt:lpstr>
      <vt:lpstr>catalog by PA model</vt:lpstr>
      <vt:lpstr>catalog by keywords</vt:lpstr>
      <vt:lpstr>catalog by research object</vt:lpstr>
      <vt:lpstr>research trends</vt:lpstr>
      <vt:lpstr>study case</vt:lpstr>
      <vt:lpstr>motion state</vt:lpstr>
      <vt:lpstr>PowerPoint 演示文稿</vt:lpstr>
      <vt:lpstr>abstract report</vt:lpstr>
      <vt:lpstr>human walking in VRE</vt:lpstr>
      <vt:lpstr>PowerPoint 演示文稿</vt:lpstr>
      <vt:lpstr>methods-1</vt:lpstr>
      <vt:lpstr>methods-2</vt:lpstr>
      <vt:lpstr>prototype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一</cp:lastModifiedBy>
  <cp:revision>42</cp:revision>
  <dcterms:created xsi:type="dcterms:W3CDTF">2023-03-20T11:59:00Z</dcterms:created>
  <dcterms:modified xsi:type="dcterms:W3CDTF">2023-04-28T06:50:31Z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22467473936F47E6999207871F721620</vt:lpwstr>
  </property>
  <property fmtid="{D5CDD505-2E9C-101B-9397-08002B2CF9AE}" pid="3" name="KSOProductBuildVer">
    <vt:lpwstr>2052-11.1.0.14036</vt:lpwstr>
  </property>
</Properties>
</file>